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89" r:id="rId4"/>
    <p:sldId id="290" r:id="rId5"/>
    <p:sldId id="291" r:id="rId6"/>
    <p:sldId id="292" r:id="rId7"/>
    <p:sldId id="293" r:id="rId8"/>
    <p:sldId id="278" r:id="rId9"/>
    <p:sldId id="287" r:id="rId10"/>
    <p:sldId id="279" r:id="rId11"/>
    <p:sldId id="286" r:id="rId12"/>
    <p:sldId id="281" r:id="rId13"/>
    <p:sldId id="288" r:id="rId14"/>
    <p:sldId id="268" r:id="rId15"/>
    <p:sldId id="282" r:id="rId16"/>
  </p:sldIdLst>
  <p:sldSz cx="12192000" cy="6858000"/>
  <p:notesSz cx="6858000" cy="9144000"/>
  <p:embeddedFontLst>
    <p:embeddedFont>
      <p:font typeface="배달의민족 주아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함초롬돋움" panose="02030504000101010101" pitchFamily="18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288"/>
    <a:srgbClr val="FF99FF"/>
    <a:srgbClr val="9F5149"/>
    <a:srgbClr val="3C1919"/>
    <a:srgbClr val="702628"/>
    <a:srgbClr val="ED7D31"/>
    <a:srgbClr val="946668"/>
    <a:srgbClr val="FDE0E1"/>
    <a:srgbClr val="A27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1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5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0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2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4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13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9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2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13DBD-0A08-4349-96A4-F549D2B4A1D5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4CC-69B6-44D8-B253-F4C0EA4AC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6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7669" y="1854200"/>
            <a:ext cx="9144000" cy="1068603"/>
          </a:xfrm>
        </p:spPr>
        <p:txBody>
          <a:bodyPr/>
          <a:lstStyle/>
          <a:p>
            <a:r>
              <a:rPr lang="ko-KR" altLang="en-US" dirty="0">
                <a:solidFill>
                  <a:srgbClr val="70262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주방 시스템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3012"/>
            <a:ext cx="9144000" cy="2120637"/>
          </a:xfrm>
        </p:spPr>
        <p:txBody>
          <a:bodyPr>
            <a:noAutofit/>
          </a:bodyPr>
          <a:lstStyle/>
          <a:p>
            <a:pPr algn="r"/>
            <a:r>
              <a:rPr lang="ko-KR" altLang="en-US" sz="3600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소확행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2014707083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원동욱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2012707099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박경률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2013707077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배동현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2014707020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황창일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5AB181-5CAD-4D32-B2C2-291E4D174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6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양념통 </a:t>
            </a:r>
            <a:r>
              <a:rPr lang="ko-KR" altLang="en-US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디스펜서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제작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아두이노와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라즈베리파이는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시리얼통신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서보모터가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회전하는 각도와 소금이 몇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떨어지는지 실험을 통해 값을 얻었고 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베이스로 설계함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3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양념통 디스펜서">
            <a:hlinkClick r:id="" action="ppaction://media"/>
            <a:extLst>
              <a:ext uri="{FF2B5EF4-FFF2-40B4-BE49-F238E27FC236}">
                <a16:creationId xmlns:a16="http://schemas.microsoft.com/office/drawing/2014/main" xmlns="" id="{1959907F-D8D7-4D1E-AA5E-7486217F7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93"/>
            <a:ext cx="12192000" cy="68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화재감지및경보시스템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아틱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710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클라우드간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MQTT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아틱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710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데이터를 센싱하고 이 값을 클라우드에 퍼블리싱하여 데이터를 시각화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온도 이상 시 라인메신저로 경보 문자 전송하도록 룰 설계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8" y="3388592"/>
            <a:ext cx="10005134" cy="19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재감지경보">
            <a:hlinkClick r:id="" action="ppaction://media"/>
            <a:extLst>
              <a:ext uri="{FF2B5EF4-FFF2-40B4-BE49-F238E27FC236}">
                <a16:creationId xmlns:a16="http://schemas.microsoft.com/office/drawing/2014/main" xmlns="" id="{1F1C7DD2-094F-46C6-8DC3-EEC2FD752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93"/>
            <a:ext cx="12192000" cy="68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70262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추가시킬 아이디어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943816" y="1463792"/>
            <a:ext cx="10515600" cy="452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블록체인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기존방식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                  &lt;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블록체인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3CBEB4-1DE8-41FF-B0D0-2A2F79C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2" y="2821482"/>
            <a:ext cx="523875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E47AD98-BE37-4F21-A47D-165F2A59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63" y="2821483"/>
            <a:ext cx="523875" cy="50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3EFF173-A086-4824-920E-4DACF1DC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2" y="4929405"/>
            <a:ext cx="523875" cy="504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034D8F-43A6-4175-AB82-76AB12D9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63" y="4929405"/>
            <a:ext cx="523875" cy="504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D66DAA5-7DA2-46E4-BA51-B095E15E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93" y="3733732"/>
            <a:ext cx="1029954" cy="765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233B0D1-8FFD-41D0-8103-B8D3FA79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184" y="2821482"/>
            <a:ext cx="523875" cy="504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9B11A88-5D64-43F4-B71B-D83A32E6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35" y="2821483"/>
            <a:ext cx="523875" cy="504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CD2645D-CD05-4654-9DA8-F1E41691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184" y="4929405"/>
            <a:ext cx="523875" cy="504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B0FAC8C-DEEC-41DE-A50B-8BD408C2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35" y="4929405"/>
            <a:ext cx="523875" cy="50482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F69B3E2A-79E5-4780-BC42-24138F6BB73B}"/>
              </a:ext>
            </a:extLst>
          </p:cNvPr>
          <p:cNvSpPr/>
          <p:nvPr/>
        </p:nvSpPr>
        <p:spPr>
          <a:xfrm rot="2946138">
            <a:off x="1058456" y="3412256"/>
            <a:ext cx="426129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C9666648-0EDB-43DC-8CC8-85AAD657162B}"/>
              </a:ext>
            </a:extLst>
          </p:cNvPr>
          <p:cNvSpPr/>
          <p:nvPr/>
        </p:nvSpPr>
        <p:spPr>
          <a:xfrm rot="8114588">
            <a:off x="2218220" y="3412257"/>
            <a:ext cx="426129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3C0657E2-36E2-45F9-9A88-AC0C3CD7B54C}"/>
              </a:ext>
            </a:extLst>
          </p:cNvPr>
          <p:cNvSpPr/>
          <p:nvPr/>
        </p:nvSpPr>
        <p:spPr>
          <a:xfrm rot="18904946">
            <a:off x="1058456" y="4490960"/>
            <a:ext cx="426129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58E224C4-6F8D-426D-950A-D724D646EE0E}"/>
              </a:ext>
            </a:extLst>
          </p:cNvPr>
          <p:cNvSpPr/>
          <p:nvPr/>
        </p:nvSpPr>
        <p:spPr>
          <a:xfrm rot="13538831">
            <a:off x="2353976" y="4497750"/>
            <a:ext cx="426129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/위쪽/아래쪽 23">
            <a:extLst>
              <a:ext uri="{FF2B5EF4-FFF2-40B4-BE49-F238E27FC236}">
                <a16:creationId xmlns:a16="http://schemas.microsoft.com/office/drawing/2014/main" xmlns="" id="{E78351AA-9179-4AA9-931D-41BB844E9AE1}"/>
              </a:ext>
            </a:extLst>
          </p:cNvPr>
          <p:cNvSpPr/>
          <p:nvPr/>
        </p:nvSpPr>
        <p:spPr>
          <a:xfrm rot="2677547">
            <a:off x="4167149" y="3172864"/>
            <a:ext cx="1902781" cy="1837677"/>
          </a:xfrm>
          <a:prstGeom prst="quadArrow">
            <a:avLst>
              <a:gd name="adj1" fmla="val 4675"/>
              <a:gd name="adj2" fmla="val 7033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xmlns="" id="{2AEFE79B-70E6-43FF-A88D-698849ECD3E3}"/>
              </a:ext>
            </a:extLst>
          </p:cNvPr>
          <p:cNvSpPr/>
          <p:nvPr/>
        </p:nvSpPr>
        <p:spPr>
          <a:xfrm>
            <a:off x="5933776" y="3532775"/>
            <a:ext cx="523875" cy="1155309"/>
          </a:xfrm>
          <a:prstGeom prst="upDownArrow">
            <a:avLst>
              <a:gd name="adj1" fmla="val 3305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xmlns="" id="{19C6178E-8E21-44A2-802D-DD476CF3951E}"/>
              </a:ext>
            </a:extLst>
          </p:cNvPr>
          <p:cNvSpPr/>
          <p:nvPr/>
        </p:nvSpPr>
        <p:spPr>
          <a:xfrm>
            <a:off x="3748435" y="3529819"/>
            <a:ext cx="523875" cy="1155309"/>
          </a:xfrm>
          <a:prstGeom prst="upDownArrow">
            <a:avLst>
              <a:gd name="adj1" fmla="val 36443"/>
              <a:gd name="adj2" fmla="val 46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xmlns="" id="{95C14AAB-719A-4D54-8EE6-D76BFE747D8A}"/>
              </a:ext>
            </a:extLst>
          </p:cNvPr>
          <p:cNvSpPr/>
          <p:nvPr/>
        </p:nvSpPr>
        <p:spPr>
          <a:xfrm>
            <a:off x="4555163" y="4986227"/>
            <a:ext cx="1112668" cy="427749"/>
          </a:xfrm>
          <a:prstGeom prst="leftRightArrow">
            <a:avLst>
              <a:gd name="adj1" fmla="val 333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xmlns="" id="{8060D99B-4103-4366-962F-C90CBB9A0713}"/>
              </a:ext>
            </a:extLst>
          </p:cNvPr>
          <p:cNvSpPr/>
          <p:nvPr/>
        </p:nvSpPr>
        <p:spPr>
          <a:xfrm>
            <a:off x="4542077" y="2869943"/>
            <a:ext cx="1112668" cy="427749"/>
          </a:xfrm>
          <a:prstGeom prst="leftRightArrow">
            <a:avLst>
              <a:gd name="adj1" fmla="val 20943"/>
              <a:gd name="adj2" fmla="val 52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3B405B3-2CAF-4B92-9D2C-A4DEA97D9201}"/>
              </a:ext>
            </a:extLst>
          </p:cNvPr>
          <p:cNvSpPr txBox="1"/>
          <p:nvPr/>
        </p:nvSpPr>
        <p:spPr>
          <a:xfrm>
            <a:off x="7155391" y="944929"/>
            <a:ext cx="364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B0600000101010101" charset="-127"/>
                <a:ea typeface="배달의민족 주아" panose="020B0600000101010101" charset="-127"/>
              </a:rPr>
              <a:t>#</a:t>
            </a:r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장부를 모두 소지하여 신뢰성 향상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D54A078-9BAB-47B5-B588-23F0848181C9}"/>
              </a:ext>
            </a:extLst>
          </p:cNvPr>
          <p:cNvSpPr txBox="1"/>
          <p:nvPr/>
        </p:nvSpPr>
        <p:spPr>
          <a:xfrm>
            <a:off x="7169431" y="1466421"/>
            <a:ext cx="364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B0600000101010101" charset="-127"/>
                <a:ea typeface="배달의민족 주아" panose="020B0600000101010101" charset="-127"/>
              </a:rPr>
              <a:t>#</a:t>
            </a:r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금융혁신 </a:t>
            </a:r>
            <a:r>
              <a:rPr lang="en-US" altLang="ko-KR" sz="2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중개기관 제거</a:t>
            </a:r>
            <a:r>
              <a:rPr lang="en-US" altLang="ko-KR" sz="2000" dirty="0"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3231D4-1D4C-4856-8249-8E0138B7A8A3}"/>
              </a:ext>
            </a:extLst>
          </p:cNvPr>
          <p:cNvSpPr txBox="1"/>
          <p:nvPr/>
        </p:nvSpPr>
        <p:spPr>
          <a:xfrm>
            <a:off x="7093253" y="2839238"/>
            <a:ext cx="477151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1.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냉장고에서 레시피를 </a:t>
            </a:r>
            <a:r>
              <a:rPr lang="ko-KR" altLang="ko-KR" dirty="0" err="1">
                <a:latin typeface="배달의민족 주아" panose="020B0600000101010101" charset="-127"/>
                <a:ea typeface="배달의민족 주아" panose="020B0600000101010101" charset="-127"/>
              </a:rPr>
              <a:t>추천받았는데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재료가 부족함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          Ex)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돼지고기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pPr marL="342900" lvl="0" indent="-342900">
              <a:buAutoNum type="arabicPeriod"/>
            </a:pPr>
            <a:endParaRPr lang="ko-KR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lvl="0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2.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돼지고기를 블록체인 슈퍼마켓 사이트에서 구매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lvl="0"/>
            <a:endParaRPr lang="ko-KR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lvl="0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3.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사용자는 돼지고기의 이력 정보를 쉽게 볼 수 있음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pPr lvl="0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(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언제 도축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되었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는지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어떻게 공급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검수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유통과정을 거쳤는지 등등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)</a:t>
            </a:r>
            <a:endParaRPr lang="ko-KR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84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0262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추가시킬 아이디어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990600" y="1978025"/>
            <a:ext cx="10515600" cy="403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화재감지부분 단순 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온도센싱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해서 값을 넘겨주는 것이 아니라 예측을 해서 값을 넘겨주는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 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55EA1C-6DA6-48A7-A904-12E76A00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86" y="3994150"/>
            <a:ext cx="1702756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dirty="0">
              <a:solidFill>
                <a:srgbClr val="3C1919"/>
              </a:solidFill>
            </a:endParaRPr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820616" y="1963615"/>
            <a:ext cx="10283107" cy="36861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진행 상황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 err="1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영상처리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양념통 </a:t>
            </a:r>
            <a:r>
              <a:rPr lang="ko-KR" altLang="en-US" dirty="0" err="1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디스펜서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화재감지 경보 시스템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 진행할 과제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블록체인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 err="1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센싱</a:t>
            </a:r>
            <a:r>
              <a:rPr lang="ko-KR" altLang="en-US" dirty="0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ko-KR" altLang="en-US" dirty="0" err="1">
                <a:solidFill>
                  <a:srgbClr val="9F514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endParaRPr lang="en-US" altLang="ko-KR" dirty="0">
              <a:solidFill>
                <a:srgbClr val="9F514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1B592B-9A56-45C3-ACBA-C87BEBAA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2" y="1831934"/>
            <a:ext cx="231933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7"/>
          <p:cNvSpPr>
            <a:spLocks noChangeArrowheads="1"/>
          </p:cNvSpPr>
          <p:nvPr/>
        </p:nvSpPr>
        <p:spPr bwMode="white">
          <a:xfrm>
            <a:off x="1480186" y="1027112"/>
            <a:ext cx="2178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재료인식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504407" y="2266909"/>
            <a:ext cx="19415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카메라로 냉장고에서 재료 인식 및 추천</a:t>
            </a:r>
          </a:p>
        </p:txBody>
      </p:sp>
      <p:pic>
        <p:nvPicPr>
          <p:cNvPr id="3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19" y="1555709"/>
            <a:ext cx="54292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7"/>
          <p:cNvSpPr>
            <a:spLocks noChangeArrowheads="1"/>
          </p:cNvSpPr>
          <p:nvPr/>
        </p:nvSpPr>
        <p:spPr bwMode="white">
          <a:xfrm>
            <a:off x="6946766" y="1062037"/>
            <a:ext cx="1689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조리대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9230544" y="4552416"/>
            <a:ext cx="253841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손으로 </a:t>
            </a:r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UI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제어</a:t>
            </a:r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칼로리 정보</a:t>
            </a:r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칼질 보조라인 투사</a:t>
            </a:r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endParaRPr lang="en-US" altLang="ko-KR" sz="1800" b="1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b="1" dirty="0" err="1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레시피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투사</a:t>
            </a:r>
          </a:p>
        </p:txBody>
      </p:sp>
      <p:pic>
        <p:nvPicPr>
          <p:cNvPr id="38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64" y="4019095"/>
            <a:ext cx="2090079" cy="169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45" y="4634629"/>
            <a:ext cx="2528888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16" y="4465560"/>
            <a:ext cx="212883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2"/>
          <p:cNvGrpSpPr>
            <a:grpSpLocks/>
          </p:cNvGrpSpPr>
          <p:nvPr/>
        </p:nvGrpSpPr>
        <p:grpSpPr bwMode="auto">
          <a:xfrm>
            <a:off x="7010266" y="1550987"/>
            <a:ext cx="4159250" cy="2671763"/>
            <a:chOff x="237522" y="4035937"/>
            <a:chExt cx="4159314" cy="2415810"/>
          </a:xfrm>
        </p:grpSpPr>
        <p:pic>
          <p:nvPicPr>
            <p:cNvPr id="42" name="그림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078" y="4035937"/>
              <a:ext cx="1015594" cy="778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" name="그룹 44"/>
            <p:cNvGrpSpPr>
              <a:grpSpLocks/>
            </p:cNvGrpSpPr>
            <p:nvPr/>
          </p:nvGrpSpPr>
          <p:grpSpPr bwMode="auto">
            <a:xfrm>
              <a:off x="237522" y="4127803"/>
              <a:ext cx="4159314" cy="2323944"/>
              <a:chOff x="237522" y="4127803"/>
              <a:chExt cx="4159314" cy="2323944"/>
            </a:xfrm>
          </p:grpSpPr>
          <p:pic>
            <p:nvPicPr>
              <p:cNvPr id="44" name="그림 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4078" y="4755883"/>
                <a:ext cx="1172922" cy="1522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그림 4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993" y="4313826"/>
                <a:ext cx="542641" cy="629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그림 4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354" y="4986102"/>
                <a:ext cx="956364" cy="961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그림 4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5886" y="4451874"/>
                <a:ext cx="1212064" cy="167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그림 4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886" y="5001957"/>
                <a:ext cx="861897" cy="99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243872" y="4127803"/>
                <a:ext cx="4152964" cy="2323944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>
                  <a:solidFill>
                    <a:srgbClr val="00B0F0"/>
                  </a:solidFill>
                  <a:latin typeface="배달의민족 주아" panose="020B0600000101010101" charset="-127"/>
                  <a:ea typeface="배달의민족 주아" panose="020B0600000101010101" charset="-127"/>
                </a:endParaRPr>
              </a:p>
            </p:txBody>
          </p:sp>
          <p:sp>
            <p:nvSpPr>
              <p:cNvPr id="50" name="Rectangle 9"/>
              <p:cNvSpPr>
                <a:spLocks noChangeArrowheads="1"/>
              </p:cNvSpPr>
              <p:nvPr/>
            </p:nvSpPr>
            <p:spPr bwMode="auto">
              <a:xfrm>
                <a:off x="237522" y="5995080"/>
                <a:ext cx="1907821" cy="278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1pPr>
                <a:lvl2pPr marL="742950" indent="-285750" defTabSz="898525"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2pPr>
                <a:lvl3pPr marL="1143000" indent="-228600" defTabSz="898525"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3pPr>
                <a:lvl4pPr marL="1600200" indent="-228600" defTabSz="898525"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4pPr>
                <a:lvl5pPr marL="2057400" indent="-228600" defTabSz="898525"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5pPr>
                <a:lvl6pPr marL="2514600" indent="-228600" defTabSz="8985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6pPr>
                <a:lvl7pPr marL="2971800" indent="-228600" defTabSz="8985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7pPr>
                <a:lvl8pPr marL="3429000" indent="-228600" defTabSz="8985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8pPr>
                <a:lvl9pPr marL="3886200" indent="-228600" defTabSz="89852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defRPr>
                </a:lvl9pPr>
              </a:lstStyle>
              <a:p>
                <a:pPr eaLnBrk="1" latinLnBrk="1" hangingPunct="1"/>
                <a:r>
                  <a:rPr lang="en-US" altLang="ko-KR" sz="1400" b="1">
                    <a:latin typeface="배달의민족 주아" panose="020B0600000101010101" charset="-127"/>
                    <a:ea typeface="배달의민족 주아" panose="020B0600000101010101" charset="-127"/>
                  </a:rPr>
                  <a:t>&lt;</a:t>
                </a:r>
                <a:r>
                  <a:rPr lang="ko-KR" altLang="en-US" sz="1400" b="1">
                    <a:latin typeface="배달의민족 주아" panose="020B0600000101010101" charset="-127"/>
                    <a:ea typeface="배달의민족 주아" panose="020B0600000101010101" charset="-127"/>
                  </a:rPr>
                  <a:t>핸드마우스</a:t>
                </a:r>
                <a:r>
                  <a:rPr lang="en-US" altLang="ko-KR" sz="1400" b="1">
                    <a:latin typeface="배달의민족 주아" panose="020B0600000101010101" charset="-127"/>
                    <a:ea typeface="배달의민족 주아" panose="020B0600000101010101" charset="-127"/>
                  </a:rPr>
                  <a:t>&gt;</a:t>
                </a:r>
                <a:endParaRPr lang="ko-KR" altLang="en-US" sz="1400" b="1">
                  <a:latin typeface="배달의민족 주아" panose="020B0600000101010101" charset="-127"/>
                  <a:ea typeface="배달의민족 주아" panose="020B0600000101010101" charset="-127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EC88F81-729F-4F9F-B952-7D0773F5A3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  <p:sp>
        <p:nvSpPr>
          <p:cNvPr id="23" name="Rectangle 7"/>
          <p:cNvSpPr>
            <a:spLocks noChangeArrowheads="1"/>
          </p:cNvSpPr>
          <p:nvPr/>
        </p:nvSpPr>
        <p:spPr bwMode="white">
          <a:xfrm>
            <a:off x="1017467" y="332887"/>
            <a:ext cx="6568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ko-KR" altLang="en-US" sz="3200" b="1" dirty="0">
                <a:solidFill>
                  <a:srgbClr val="40404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현재 진행 과정</a:t>
            </a:r>
          </a:p>
        </p:txBody>
      </p:sp>
    </p:spTree>
    <p:extLst>
      <p:ext uri="{BB962C8B-B14F-4D97-AF65-F5344CB8AC3E}">
        <p14:creationId xmlns:p14="http://schemas.microsoft.com/office/powerpoint/2010/main" val="423610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1265237" y="1009015"/>
            <a:ext cx="3287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양념통 </a:t>
            </a:r>
            <a:r>
              <a:rPr lang="ko-KR" altLang="en-US" sz="24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디스펜서</a:t>
            </a:r>
            <a:endParaRPr lang="ko-KR" altLang="en-US" sz="2400" b="1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258887" y="3412490"/>
            <a:ext cx="4321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1800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양념 자동 계량화 및 제작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white">
          <a:xfrm>
            <a:off x="7020560" y="972185"/>
            <a:ext cx="4567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화재감지 및 경보시스템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142798" y="3375660"/>
            <a:ext cx="4321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# 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화재 감지 및 경보 </a:t>
            </a:r>
            <a:r>
              <a:rPr lang="en-US" altLang="ko-KR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-&gt; Line </a:t>
            </a:r>
            <a:r>
              <a:rPr lang="ko-KR" altLang="en-US" sz="18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메신저</a:t>
            </a:r>
          </a:p>
        </p:txBody>
      </p:sp>
      <p:pic>
        <p:nvPicPr>
          <p:cNvPr id="9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4" y="1526539"/>
            <a:ext cx="159385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73" y="1697673"/>
            <a:ext cx="1560512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7" y="4058603"/>
            <a:ext cx="30591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75" y="1596866"/>
            <a:ext cx="2070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73" y="3745548"/>
            <a:ext cx="3969702" cy="283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white">
          <a:xfrm>
            <a:off x="1017467" y="332887"/>
            <a:ext cx="6568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ko-KR" altLang="en-US" sz="3200" b="1" dirty="0">
                <a:solidFill>
                  <a:srgbClr val="40404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현재 진행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35E7B6-1CBE-4834-AD84-8B96E6250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71" y="2132362"/>
            <a:ext cx="3035227" cy="238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565" y="2012675"/>
            <a:ext cx="3809266" cy="26277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1" y="1915592"/>
            <a:ext cx="2336174" cy="282191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96886" y="5012971"/>
            <a:ext cx="2641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웹 </a:t>
            </a:r>
            <a:r>
              <a:rPr lang="ko-KR" altLang="en-US" sz="2000" b="1" dirty="0" err="1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머신러닝</a:t>
            </a:r>
            <a:endParaRPr lang="en-US" altLang="ko-KR" sz="2000" b="1" dirty="0" smtClean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 eaLnBrk="1" latinLnBrk="1" hangingPunct="1"/>
            <a:r>
              <a:rPr lang="ko-KR" altLang="en-US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아마존</a:t>
            </a:r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2000" b="1" dirty="0" err="1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구글</a:t>
            </a:r>
            <a:endParaRPr lang="ko-KR" altLang="en-US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111836" y="5014299"/>
            <a:ext cx="24915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NVIDIA </a:t>
            </a:r>
            <a:r>
              <a:rPr lang="ko-KR" altLang="en-US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의</a:t>
            </a:r>
            <a:endParaRPr lang="en-US" altLang="ko-KR" sz="2000" b="1" dirty="0" smtClean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JETSON Series</a:t>
            </a:r>
            <a:endParaRPr lang="ko-KR" altLang="en-US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7787729" y="5012972"/>
            <a:ext cx="34049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err="1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Intell</a:t>
            </a:r>
            <a:r>
              <a:rPr lang="ko-KR" altLang="en-US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의</a:t>
            </a:r>
            <a:endParaRPr lang="en-US" altLang="ko-KR" sz="2000" b="1" dirty="0" smtClean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Neural Compute Stick</a:t>
            </a:r>
            <a:endParaRPr lang="en-US" altLang="ko-KR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3" name="오른쪽 화살표 12"/>
          <p:cNvSpPr/>
          <p:nvPr/>
        </p:nvSpPr>
        <p:spPr bwMode="auto">
          <a:xfrm>
            <a:off x="8669044" y="5792704"/>
            <a:ext cx="504056" cy="4718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배달의민족 주아" panose="020B0600000101010101" charset="-127"/>
              <a:ea typeface="배달의민족 주아" panose="020B0600000101010101" charset="-127"/>
              <a:cs typeface="함초롬돋움" pitchFamily="50" charset="-127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9173100" y="5828580"/>
            <a:ext cx="140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2000" b="1" dirty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최종 선택</a:t>
            </a:r>
            <a:r>
              <a:rPr lang="en-US" altLang="ko-KR" sz="2000" b="1" dirty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white">
          <a:xfrm>
            <a:off x="1729063" y="1127677"/>
            <a:ext cx="150090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800" b="1" dirty="0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# </a:t>
            </a:r>
            <a:r>
              <a:rPr lang="ko-KR" altLang="en-US" sz="2800" b="1" dirty="0" err="1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딥러닝</a:t>
            </a:r>
            <a:endParaRPr lang="ko-KR" altLang="en-US" sz="2800" b="1" dirty="0">
              <a:solidFill>
                <a:srgbClr val="595959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white">
          <a:xfrm>
            <a:off x="1017467" y="332887"/>
            <a:ext cx="6568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ko-KR" altLang="en-US" sz="3200" b="1" dirty="0">
                <a:solidFill>
                  <a:srgbClr val="40404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현재 진행 과정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FA3D865-8520-4F1F-95DC-193F1478E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6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white">
          <a:xfrm>
            <a:off x="1017467" y="332887"/>
            <a:ext cx="6568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ko-KR" altLang="en-US" sz="3200" b="1" dirty="0">
                <a:solidFill>
                  <a:srgbClr val="40404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현재 진행 과정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1729063" y="1127677"/>
            <a:ext cx="150090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800" b="1" dirty="0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# </a:t>
            </a:r>
            <a:r>
              <a:rPr lang="ko-KR" altLang="en-US" sz="2800" b="1" dirty="0" err="1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딥러닝</a:t>
            </a:r>
            <a:endParaRPr lang="ko-KR" altLang="en-US" sz="2800" b="1" dirty="0">
              <a:solidFill>
                <a:srgbClr val="595959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473321" y="1924258"/>
            <a:ext cx="24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Yolov2</a:t>
            </a:r>
            <a:endParaRPr lang="ko-KR" altLang="en-US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473321" y="2805799"/>
            <a:ext cx="26413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Tiny-yolov2</a:t>
            </a:r>
            <a:endParaRPr lang="ko-KR" altLang="en-US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091549" y="3704434"/>
            <a:ext cx="34049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err="1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Tensorflow</a:t>
            </a:r>
            <a:endParaRPr lang="en-US" altLang="ko-KR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 eaLnBrk="1" latinLnBrk="1" hangingPunct="1"/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Detection API</a:t>
            </a:r>
            <a:endParaRPr lang="en-US" altLang="ko-KR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91549" y="5622826"/>
            <a:ext cx="3404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dirty="0" err="1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Mobilenet</a:t>
            </a:r>
            <a:r>
              <a:rPr lang="en-US" altLang="ko-KR" sz="2000" b="1" dirty="0" smtClean="0">
                <a:solidFill>
                  <a:srgbClr val="8B34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SSD</a:t>
            </a:r>
            <a:endParaRPr lang="en-US" altLang="ko-KR" sz="2000" b="1" dirty="0">
              <a:solidFill>
                <a:srgbClr val="8B343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332689" y="1924258"/>
            <a:ext cx="3404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 eaLnBrk="1" latinLnBrk="1" hangingPunct="1"/>
            <a:r>
              <a:rPr lang="en-US" altLang="ko-KR" sz="2400" b="1" dirty="0" err="1" smtClean="0">
                <a:solidFill>
                  <a:schemeClr val="accent5">
                    <a:lumMod val="7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Jaccard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Distance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95" y="2908817"/>
            <a:ext cx="3457363" cy="260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895" y="2928484"/>
            <a:ext cx="3475310" cy="269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2479515" y="4729655"/>
            <a:ext cx="594761" cy="662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white">
          <a:xfrm>
            <a:off x="1017467" y="332887"/>
            <a:ext cx="6568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ko-KR" altLang="en-US" sz="3200" b="1" dirty="0">
                <a:solidFill>
                  <a:srgbClr val="40404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현재 진행 과정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1729063" y="1127677"/>
            <a:ext cx="150090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742950" indent="-28575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1430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16002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057400" indent="-228600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eaLnBrk="1" latinLnBrk="1" hangingPunct="1"/>
            <a:r>
              <a:rPr lang="en-US" altLang="ko-KR" sz="2800" b="1" dirty="0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# </a:t>
            </a:r>
            <a:r>
              <a:rPr lang="ko-KR" altLang="en-US" sz="2800" b="1" dirty="0" err="1">
                <a:solidFill>
                  <a:srgbClr val="595959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딥러닝</a:t>
            </a:r>
            <a:endParaRPr lang="ko-KR" altLang="en-US" sz="2800" b="1" dirty="0">
              <a:solidFill>
                <a:srgbClr val="595959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4" name="재료인식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2880" y="1758461"/>
            <a:ext cx="8087213" cy="45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조리대 부분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빔프로젝터로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제공하고 이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제어하기 위해서 마우스 기능 구현 필요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그래서 카메라로 손을 인식하여 마우스 기능을 구현함 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손가락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커서 이동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5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영상처리 라이브러리인 </a:t>
            </a:r>
            <a:r>
              <a:rPr lang="en-US" altLang="ko-KR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칼로리정보 띄우기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칼질보조라인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레시피투사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툴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python + </a:t>
            </a:r>
            <a:r>
              <a:rPr lang="en-US" altLang="ko-KR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pyqt5 +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노트북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언어로 개발했고 영상처리 라이브러리 </a:t>
            </a:r>
            <a:r>
              <a:rPr lang="en-US" altLang="ko-KR" dirty="0" err="1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영상처리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마지막으로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PyQt5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en-US" altLang="ko-KR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dirty="0">
                <a:solidFill>
                  <a:srgbClr val="3C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포장함</a:t>
            </a: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C19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50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조리대">
            <a:hlinkClick r:id="" action="ppaction://media"/>
            <a:extLst>
              <a:ext uri="{FF2B5EF4-FFF2-40B4-BE49-F238E27FC236}">
                <a16:creationId xmlns:a16="http://schemas.microsoft.com/office/drawing/2014/main" xmlns="" id="{72FA9C97-C622-4099-837D-5D9EEC12E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93"/>
            <a:ext cx="12192000" cy="68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345</Words>
  <Application>Microsoft Office PowerPoint</Application>
  <PresentationFormat>사용자 지정</PresentationFormat>
  <Paragraphs>107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Arial</vt:lpstr>
      <vt:lpstr>배달의민족 주아</vt:lpstr>
      <vt:lpstr>맑은 고딕</vt:lpstr>
      <vt:lpstr>함초롬돋움</vt:lpstr>
      <vt:lpstr>Office 테마</vt:lpstr>
      <vt:lpstr>인공지능 주방 시스템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조리대 부분</vt:lpstr>
      <vt:lpstr>PowerPoint 프레젠테이션</vt:lpstr>
      <vt:lpstr>양념통 디스펜서</vt:lpstr>
      <vt:lpstr>PowerPoint 프레젠테이션</vt:lpstr>
      <vt:lpstr>화재감지및경보시스템</vt:lpstr>
      <vt:lpstr>PowerPoint 프레젠테이션</vt:lpstr>
      <vt:lpstr>추가시킬 아이디어</vt:lpstr>
      <vt:lpstr>추가시킬 아이디어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주방 시스템</dc:title>
  <dc:creator>Windows User</dc:creator>
  <cp:lastModifiedBy>user</cp:lastModifiedBy>
  <cp:revision>65</cp:revision>
  <dcterms:created xsi:type="dcterms:W3CDTF">2018-08-23T03:20:13Z</dcterms:created>
  <dcterms:modified xsi:type="dcterms:W3CDTF">2018-10-25T08:02:34Z</dcterms:modified>
</cp:coreProperties>
</file>